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9e97f6f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9e97f6f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9e97f6f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9e97f6f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c9f22d9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c9f22d9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c9f22d9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c9f22d9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c9f22d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c9f22d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a59daf3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a59daf3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97eab933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97eab933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a59daf3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a59daf3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a59daf3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a59daf3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a59daf35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a59daf35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9f49259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9f49259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9f49259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9f49259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9f492596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9f492596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9f492596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9f492596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9e97f6f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9e97f6f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9e97f6f5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9e97f6f5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9e97f6f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9e97f6f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9e97f6f5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9e97f6f5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Slide Updates</a:t>
            </a:r>
            <a:endParaRPr/>
          </a:p>
          <a:p>
            <a:pPr indent="0" lvl="0" marL="0" rtl="0" algn="l">
              <a:spcBef>
                <a:spcPts val="0"/>
              </a:spcBef>
              <a:spcAft>
                <a:spcPts val="0"/>
              </a:spcAft>
              <a:buNone/>
            </a:pPr>
            <a:r>
              <a:rPr lang="en"/>
              <a:t>Jonathan Kim, Kyler Norton, AJ Geckle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Able to produce images well</a:t>
            </a:r>
            <a:endParaRPr/>
          </a:p>
          <a:p>
            <a:pPr indent="-298450" lvl="1" marL="914400" rtl="0" algn="l">
              <a:lnSpc>
                <a:spcPct val="200000"/>
              </a:lnSpc>
              <a:spcBef>
                <a:spcPts val="0"/>
              </a:spcBef>
              <a:spcAft>
                <a:spcPts val="0"/>
              </a:spcAft>
              <a:buSzPts val="1100"/>
              <a:buChar char="○"/>
            </a:pPr>
            <a:r>
              <a:rPr lang="en"/>
              <a:t>Blurring effect most likely due to using MSE optimizer</a:t>
            </a:r>
            <a:endParaRPr/>
          </a:p>
          <a:p>
            <a:pPr indent="-298450" lvl="2" marL="1371600" rtl="0" algn="l">
              <a:lnSpc>
                <a:spcPct val="200000"/>
              </a:lnSpc>
              <a:spcBef>
                <a:spcPts val="0"/>
              </a:spcBef>
              <a:spcAft>
                <a:spcPts val="0"/>
              </a:spcAft>
              <a:buSzPts val="1100"/>
              <a:buChar char="■"/>
            </a:pPr>
            <a:r>
              <a:rPr lang="en"/>
              <a:t>Ran with binary </a:t>
            </a:r>
            <a:r>
              <a:rPr lang="en"/>
              <a:t>cross entropy once and was much clearer</a:t>
            </a:r>
            <a:endParaRPr/>
          </a:p>
          <a:p>
            <a:pPr indent="-311150" lvl="0" marL="457200" rtl="0" algn="l">
              <a:lnSpc>
                <a:spcPct val="200000"/>
              </a:lnSpc>
              <a:spcBef>
                <a:spcPts val="0"/>
              </a:spcBef>
              <a:spcAft>
                <a:spcPts val="0"/>
              </a:spcAft>
              <a:buSzPts val="1300"/>
              <a:buChar char="●"/>
            </a:pPr>
            <a:r>
              <a:rPr lang="en"/>
              <a:t>Unable to make consecutive predictions</a:t>
            </a:r>
            <a:endParaRPr/>
          </a:p>
        </p:txBody>
      </p:sp>
      <p:sp>
        <p:nvSpPr>
          <p:cNvPr id="158" name="Google Shape;15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Models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Frame Interpolation</a:t>
            </a:r>
            <a:endParaRPr/>
          </a:p>
        </p:txBody>
      </p:sp>
      <p:sp>
        <p:nvSpPr>
          <p:cNvPr id="164" name="Google Shape;164;p23"/>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Receive two images as inputs and output a predicted image halfway between them.</a:t>
            </a:r>
            <a:endParaRPr/>
          </a:p>
          <a:p>
            <a:pPr indent="0" lvl="0" marL="0" rtl="0" algn="l">
              <a:spcBef>
                <a:spcPts val="1200"/>
              </a:spcBef>
              <a:spcAft>
                <a:spcPts val="0"/>
              </a:spcAft>
              <a:buNone/>
            </a:pPr>
            <a:r>
              <a:rPr lang="en"/>
              <a:t>U-Net architecture derived from:</a:t>
            </a:r>
            <a:endParaRPr/>
          </a:p>
          <a:p>
            <a:pPr indent="0" lvl="0" marL="0" rtl="0" algn="l">
              <a:spcBef>
                <a:spcPts val="1200"/>
              </a:spcBef>
              <a:spcAft>
                <a:spcPts val="1200"/>
              </a:spcAft>
              <a:buNone/>
            </a:pPr>
            <a:r>
              <a:rPr lang="en"/>
              <a:t>Deep Motion: A Convolutional Neural Network for Frame Interpolation Neil Joshi, Duncan Woodbury (2017)</a:t>
            </a:r>
            <a:endParaRPr/>
          </a:p>
        </p:txBody>
      </p:sp>
      <p:pic>
        <p:nvPicPr>
          <p:cNvPr id="165" name="Google Shape;165;p23"/>
          <p:cNvPicPr preferRelativeResize="0"/>
          <p:nvPr/>
        </p:nvPicPr>
        <p:blipFill>
          <a:blip r:embed="rId3">
            <a:alphaModFix/>
          </a:blip>
          <a:stretch>
            <a:fillRect/>
          </a:stretch>
        </p:blipFill>
        <p:spPr>
          <a:xfrm>
            <a:off x="4391248" y="1638675"/>
            <a:ext cx="4549327" cy="302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4/8 - 4/14</a:t>
            </a:r>
            <a:endParaRPr/>
          </a:p>
        </p:txBody>
      </p:sp>
      <p:sp>
        <p:nvSpPr>
          <p:cNvPr id="171" name="Google Shape;171;p2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Exporting Images</a:t>
            </a:r>
            <a:endParaRPr/>
          </a:p>
        </p:txBody>
      </p:sp>
      <p:sp>
        <p:nvSpPr>
          <p:cNvPr id="177" name="Google Shape;177;p25"/>
          <p:cNvSpPr txBox="1"/>
          <p:nvPr>
            <p:ph idx="1" type="body"/>
          </p:nvPr>
        </p:nvSpPr>
        <p:spPr>
          <a:xfrm>
            <a:off x="721225" y="2781725"/>
            <a:ext cx="3300900" cy="1597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We have made an algorithm which iterates through the database and applies the band selection determined last week. Unfortunately, at the moment we have not been successful in exporting the imagery with our normal process. We can export </a:t>
            </a:r>
            <a:r>
              <a:rPr lang="en"/>
              <a:t>images</a:t>
            </a:r>
            <a:r>
              <a:rPr lang="en"/>
              <a:t> that have not undergone the applyScaleAndOffset function but they are useless for our purposes.</a:t>
            </a:r>
            <a:endParaRPr/>
          </a:p>
        </p:txBody>
      </p:sp>
      <p:pic>
        <p:nvPicPr>
          <p:cNvPr id="178" name="Google Shape;178;p25"/>
          <p:cNvPicPr preferRelativeResize="0"/>
          <p:nvPr/>
        </p:nvPicPr>
        <p:blipFill>
          <a:blip r:embed="rId3">
            <a:alphaModFix/>
          </a:blip>
          <a:stretch>
            <a:fillRect/>
          </a:stretch>
        </p:blipFill>
        <p:spPr>
          <a:xfrm>
            <a:off x="4768600" y="815350"/>
            <a:ext cx="3716275" cy="2014200"/>
          </a:xfrm>
          <a:prstGeom prst="rect">
            <a:avLst/>
          </a:prstGeom>
          <a:noFill/>
          <a:ln cap="flat" cmpd="sng" w="9525">
            <a:solidFill>
              <a:schemeClr val="dk2"/>
            </a:solidFill>
            <a:prstDash val="solid"/>
            <a:round/>
            <a:headEnd len="sm" w="sm" type="none"/>
            <a:tailEnd len="sm" w="sm" type="none"/>
          </a:ln>
        </p:spPr>
      </p:pic>
      <p:pic>
        <p:nvPicPr>
          <p:cNvPr id="179" name="Google Shape;179;p25"/>
          <p:cNvPicPr preferRelativeResize="0"/>
          <p:nvPr/>
        </p:nvPicPr>
        <p:blipFill>
          <a:blip r:embed="rId4">
            <a:alphaModFix/>
          </a:blip>
          <a:stretch>
            <a:fillRect/>
          </a:stretch>
        </p:blipFill>
        <p:spPr>
          <a:xfrm>
            <a:off x="4768599" y="3094000"/>
            <a:ext cx="3716276" cy="2049494"/>
          </a:xfrm>
          <a:prstGeom prst="rect">
            <a:avLst/>
          </a:prstGeom>
          <a:noFill/>
          <a:ln cap="flat" cmpd="sng" w="9525">
            <a:solidFill>
              <a:schemeClr val="dk2"/>
            </a:solidFill>
            <a:prstDash val="solid"/>
            <a:round/>
            <a:headEnd len="sm" w="sm" type="none"/>
            <a:tailEnd len="sm" w="sm" type="none"/>
          </a:ln>
        </p:spPr>
      </p:pic>
      <p:sp>
        <p:nvSpPr>
          <p:cNvPr id="180" name="Google Shape;180;p25"/>
          <p:cNvSpPr txBox="1"/>
          <p:nvPr/>
        </p:nvSpPr>
        <p:spPr>
          <a:xfrm>
            <a:off x="4288525" y="2781725"/>
            <a:ext cx="46977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Without applyScaleAndOffset (didn’t forget to insert image)</a:t>
            </a:r>
            <a:endParaRPr sz="1300">
              <a:solidFill>
                <a:schemeClr val="accent1"/>
              </a:solidFill>
              <a:latin typeface="Lato"/>
              <a:ea typeface="Lato"/>
              <a:cs typeface="Lato"/>
              <a:sym typeface="Lato"/>
            </a:endParaRPr>
          </a:p>
        </p:txBody>
      </p:sp>
      <p:sp>
        <p:nvSpPr>
          <p:cNvPr id="181" name="Google Shape;181;p25"/>
          <p:cNvSpPr txBox="1"/>
          <p:nvPr/>
        </p:nvSpPr>
        <p:spPr>
          <a:xfrm>
            <a:off x="5335213" y="503475"/>
            <a:ext cx="27888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With applyScaleAndOffset</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4/1 - 4/7</a:t>
            </a:r>
            <a:endParaRPr/>
          </a:p>
        </p:txBody>
      </p:sp>
      <p:sp>
        <p:nvSpPr>
          <p:cNvPr id="187" name="Google Shape;187;p2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Refined Area of Interest</a:t>
            </a:r>
            <a:endParaRPr/>
          </a:p>
        </p:txBody>
      </p:sp>
      <p:sp>
        <p:nvSpPr>
          <p:cNvPr id="193" name="Google Shape;193;p2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refined our area of interest to this </a:t>
            </a:r>
            <a:r>
              <a:rPr lang="en"/>
              <a:t>particular</a:t>
            </a:r>
            <a:r>
              <a:rPr lang="en"/>
              <a:t> region of the gulf of mexico. This area should make </a:t>
            </a:r>
            <a:r>
              <a:rPr lang="en"/>
              <a:t>background</a:t>
            </a:r>
            <a:r>
              <a:rPr lang="en"/>
              <a:t> subtraction simpler and in the event we reach our goal of hurricane prediction, there will be data available in this region.</a:t>
            </a:r>
            <a:endParaRPr/>
          </a:p>
        </p:txBody>
      </p:sp>
      <p:pic>
        <p:nvPicPr>
          <p:cNvPr id="194" name="Google Shape;194;p27"/>
          <p:cNvPicPr preferRelativeResize="0"/>
          <p:nvPr/>
        </p:nvPicPr>
        <p:blipFill>
          <a:blip r:embed="rId3">
            <a:alphaModFix/>
          </a:blip>
          <a:stretch>
            <a:fillRect/>
          </a:stretch>
        </p:blipFill>
        <p:spPr>
          <a:xfrm>
            <a:off x="4162800" y="2220712"/>
            <a:ext cx="4878326" cy="27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GOES Band Selection</a:t>
            </a:r>
            <a:endParaRPr/>
          </a:p>
        </p:txBody>
      </p:sp>
      <p:sp>
        <p:nvSpPr>
          <p:cNvPr id="200" name="Google Shape;200;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combinations of bands were tested in an attempt to find the best cloud focusing result.</a:t>
            </a:r>
            <a:endParaRPr/>
          </a:p>
          <a:p>
            <a:pPr indent="0" lvl="0" marL="0" rtl="0" algn="l">
              <a:spcBef>
                <a:spcPts val="1200"/>
              </a:spcBef>
              <a:spcAft>
                <a:spcPts val="0"/>
              </a:spcAft>
              <a:buNone/>
            </a:pPr>
            <a:r>
              <a:rPr lang="en"/>
              <a:t>The best images were produced by the following combinations:</a:t>
            </a:r>
            <a:endParaRPr/>
          </a:p>
          <a:p>
            <a:pPr indent="-311150" lvl="0" marL="457200" rtl="0" algn="l">
              <a:spcBef>
                <a:spcPts val="1200"/>
              </a:spcBef>
              <a:spcAft>
                <a:spcPts val="0"/>
              </a:spcAft>
              <a:buSzPts val="1300"/>
              <a:buAutoNum type="arabicPeriod"/>
            </a:pPr>
            <a:r>
              <a:rPr lang="en"/>
              <a:t>Red visual band and the IR Cloudtop phase band</a:t>
            </a:r>
            <a:endParaRPr/>
          </a:p>
          <a:p>
            <a:pPr indent="-311150" lvl="0" marL="457200" rtl="0" algn="l">
              <a:spcBef>
                <a:spcPts val="0"/>
              </a:spcBef>
              <a:spcAft>
                <a:spcPts val="0"/>
              </a:spcAft>
              <a:buSzPts val="1300"/>
              <a:buAutoNum type="arabicPeriod"/>
            </a:pPr>
            <a:r>
              <a:rPr lang="en"/>
              <a:t>Near IR Cirrus cloud band + IR CO2 band + IR Cloudtop phase band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317674" y="72063"/>
            <a:ext cx="3736150" cy="2138626"/>
          </a:xfrm>
          <a:prstGeom prst="rect">
            <a:avLst/>
          </a:prstGeom>
          <a:noFill/>
          <a:ln>
            <a:noFill/>
          </a:ln>
        </p:spPr>
      </p:pic>
      <p:pic>
        <p:nvPicPr>
          <p:cNvPr id="206" name="Google Shape;206;p29"/>
          <p:cNvPicPr preferRelativeResize="0"/>
          <p:nvPr/>
        </p:nvPicPr>
        <p:blipFill>
          <a:blip r:embed="rId4">
            <a:alphaModFix/>
          </a:blip>
          <a:stretch>
            <a:fillRect/>
          </a:stretch>
        </p:blipFill>
        <p:spPr>
          <a:xfrm>
            <a:off x="2750031" y="2393462"/>
            <a:ext cx="3643945" cy="2186374"/>
          </a:xfrm>
          <a:prstGeom prst="rect">
            <a:avLst/>
          </a:prstGeom>
          <a:noFill/>
          <a:ln>
            <a:noFill/>
          </a:ln>
        </p:spPr>
      </p:pic>
      <p:pic>
        <p:nvPicPr>
          <p:cNvPr id="207" name="Google Shape;207;p29"/>
          <p:cNvPicPr preferRelativeResize="0"/>
          <p:nvPr/>
        </p:nvPicPr>
        <p:blipFill>
          <a:blip r:embed="rId5">
            <a:alphaModFix/>
          </a:blip>
          <a:stretch>
            <a:fillRect/>
          </a:stretch>
        </p:blipFill>
        <p:spPr>
          <a:xfrm>
            <a:off x="5163174" y="152980"/>
            <a:ext cx="3736152" cy="2114857"/>
          </a:xfrm>
          <a:prstGeom prst="rect">
            <a:avLst/>
          </a:prstGeom>
          <a:noFill/>
          <a:ln>
            <a:noFill/>
          </a:ln>
        </p:spPr>
      </p:pic>
      <p:sp>
        <p:nvSpPr>
          <p:cNvPr id="208" name="Google Shape;208;p29"/>
          <p:cNvSpPr txBox="1"/>
          <p:nvPr/>
        </p:nvSpPr>
        <p:spPr>
          <a:xfrm>
            <a:off x="244525" y="2393450"/>
            <a:ext cx="2297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 </a:t>
            </a:r>
            <a:r>
              <a:rPr lang="en" sz="1300">
                <a:solidFill>
                  <a:schemeClr val="accent1"/>
                </a:solidFill>
                <a:latin typeface="Lato"/>
                <a:ea typeface="Lato"/>
                <a:cs typeface="Lato"/>
                <a:sym typeface="Lato"/>
              </a:rPr>
              <a:t>RGB visual of AOI</a:t>
            </a:r>
            <a:endParaRPr sz="1300">
              <a:solidFill>
                <a:schemeClr val="accent1"/>
              </a:solidFill>
              <a:latin typeface="Lato"/>
              <a:ea typeface="Lato"/>
              <a:cs typeface="Lato"/>
              <a:sym typeface="Lato"/>
            </a:endParaRPr>
          </a:p>
        </p:txBody>
      </p:sp>
      <p:sp>
        <p:nvSpPr>
          <p:cNvPr id="209" name="Google Shape;209;p29"/>
          <p:cNvSpPr txBox="1"/>
          <p:nvPr/>
        </p:nvSpPr>
        <p:spPr>
          <a:xfrm>
            <a:off x="6736775" y="2473450"/>
            <a:ext cx="21627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 Red + Cloud-top Phase bands</a:t>
            </a:r>
            <a:endParaRPr sz="1300">
              <a:solidFill>
                <a:schemeClr val="accent1"/>
              </a:solidFill>
              <a:latin typeface="Lato"/>
              <a:ea typeface="Lato"/>
              <a:cs typeface="Lato"/>
              <a:sym typeface="Lato"/>
            </a:endParaRPr>
          </a:p>
        </p:txBody>
      </p:sp>
      <p:sp>
        <p:nvSpPr>
          <p:cNvPr id="210" name="Google Shape;210;p29"/>
          <p:cNvSpPr txBox="1"/>
          <p:nvPr/>
        </p:nvSpPr>
        <p:spPr>
          <a:xfrm>
            <a:off x="2574025" y="4690875"/>
            <a:ext cx="39432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c) Cirrus + CO2 + Cloud-Top Phase bands</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 Subtraction</a:t>
            </a:r>
            <a:endParaRPr/>
          </a:p>
        </p:txBody>
      </p:sp>
      <p:sp>
        <p:nvSpPr>
          <p:cNvPr id="216" name="Google Shape;216;p30"/>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Developed a method to subtract the google maps background from our area of interest, leaving only the clouds.</a:t>
            </a:r>
            <a:endParaRPr/>
          </a:p>
        </p:txBody>
      </p:sp>
      <p:pic>
        <p:nvPicPr>
          <p:cNvPr id="217" name="Google Shape;217;p30"/>
          <p:cNvPicPr preferRelativeResize="0"/>
          <p:nvPr/>
        </p:nvPicPr>
        <p:blipFill>
          <a:blip r:embed="rId3">
            <a:alphaModFix/>
          </a:blip>
          <a:stretch>
            <a:fillRect/>
          </a:stretch>
        </p:blipFill>
        <p:spPr>
          <a:xfrm>
            <a:off x="4571988" y="1707648"/>
            <a:ext cx="4272573" cy="3204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Capturing Process</a:t>
            </a:r>
            <a:endParaRPr/>
          </a:p>
        </p:txBody>
      </p:sp>
      <p:sp>
        <p:nvSpPr>
          <p:cNvPr id="223" name="Google Shape;223;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current method of </a:t>
            </a:r>
            <a:r>
              <a:rPr lang="en"/>
              <a:t>acquiring</a:t>
            </a:r>
            <a:r>
              <a:rPr lang="en"/>
              <a:t> training imagery is less than ideal. It involves applying the band functionality to individual GOES images and then taking a screenshot of the result. This is because the Earth Engine API does not allow the exporting of their data in image formats.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4/29 - 5/5</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30000" y="1318650"/>
            <a:ext cx="42984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Looking</a:t>
            </a:r>
            <a:r>
              <a:rPr lang="en"/>
              <a:t> at Optical Flow</a:t>
            </a:r>
            <a:endParaRPr/>
          </a:p>
        </p:txBody>
      </p:sp>
      <p:pic>
        <p:nvPicPr>
          <p:cNvPr id="99" name="Google Shape;99;p15"/>
          <p:cNvPicPr preferRelativeResize="0"/>
          <p:nvPr/>
        </p:nvPicPr>
        <p:blipFill>
          <a:blip r:embed="rId3">
            <a:alphaModFix/>
          </a:blip>
          <a:stretch>
            <a:fillRect/>
          </a:stretch>
        </p:blipFill>
        <p:spPr>
          <a:xfrm>
            <a:off x="1035475" y="1938025"/>
            <a:ext cx="3159175" cy="3002774"/>
          </a:xfrm>
          <a:prstGeom prst="rect">
            <a:avLst/>
          </a:prstGeom>
          <a:noFill/>
          <a:ln>
            <a:noFill/>
          </a:ln>
        </p:spPr>
      </p:pic>
      <p:pic>
        <p:nvPicPr>
          <p:cNvPr id="100" name="Google Shape;100;p15"/>
          <p:cNvPicPr preferRelativeResize="0"/>
          <p:nvPr/>
        </p:nvPicPr>
        <p:blipFill rotWithShape="1">
          <a:blip r:embed="rId4">
            <a:alphaModFix/>
          </a:blip>
          <a:srcRect b="5802" l="0" r="0" t="0"/>
          <a:stretch/>
        </p:blipFill>
        <p:spPr>
          <a:xfrm>
            <a:off x="5615275" y="1938025"/>
            <a:ext cx="2799750" cy="307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Optical Flow</a:t>
            </a:r>
            <a:endParaRPr/>
          </a:p>
        </p:txBody>
      </p:sp>
      <p:sp>
        <p:nvSpPr>
          <p:cNvPr id="106" name="Google Shape;106;p16"/>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Motion in image processing defined in three ways:</a:t>
            </a:r>
            <a:endParaRPr/>
          </a:p>
          <a:p>
            <a:pPr indent="-298450" lvl="1" marL="914400" rtl="0" algn="l">
              <a:spcBef>
                <a:spcPts val="0"/>
              </a:spcBef>
              <a:spcAft>
                <a:spcPts val="0"/>
              </a:spcAft>
              <a:buSzPts val="1100"/>
              <a:buChar char="○"/>
            </a:pPr>
            <a:r>
              <a:rPr lang="en"/>
              <a:t>Changes in light</a:t>
            </a:r>
            <a:endParaRPr/>
          </a:p>
          <a:p>
            <a:pPr indent="-298450" lvl="1" marL="914400" rtl="0" algn="l">
              <a:spcBef>
                <a:spcPts val="0"/>
              </a:spcBef>
              <a:spcAft>
                <a:spcPts val="0"/>
              </a:spcAft>
              <a:buSzPts val="1100"/>
              <a:buChar char="○"/>
            </a:pPr>
            <a:r>
              <a:rPr lang="en"/>
              <a:t>Changes in an object</a:t>
            </a:r>
            <a:endParaRPr/>
          </a:p>
          <a:p>
            <a:pPr indent="-298450" lvl="1" marL="914400" rtl="0" algn="l">
              <a:spcBef>
                <a:spcPts val="0"/>
              </a:spcBef>
              <a:spcAft>
                <a:spcPts val="0"/>
              </a:spcAft>
              <a:buSzPts val="1100"/>
              <a:buChar char="○"/>
            </a:pPr>
            <a:r>
              <a:rPr lang="en"/>
              <a:t>Changes in the camera</a:t>
            </a:r>
            <a:endParaRPr/>
          </a:p>
          <a:p>
            <a:pPr indent="-311150" lvl="0" marL="457200" rtl="0" algn="l">
              <a:spcBef>
                <a:spcPts val="0"/>
              </a:spcBef>
              <a:spcAft>
                <a:spcPts val="0"/>
              </a:spcAft>
              <a:buSzPts val="1300"/>
              <a:buChar char="●"/>
            </a:pPr>
            <a:r>
              <a:rPr lang="en"/>
              <a:t>In clouds there is changes in light and the shape of the clouds</a:t>
            </a:r>
            <a:endParaRPr/>
          </a:p>
          <a:p>
            <a:pPr indent="-311150" lvl="0" marL="457200" rtl="0" algn="l">
              <a:spcBef>
                <a:spcPts val="0"/>
              </a:spcBef>
              <a:spcAft>
                <a:spcPts val="0"/>
              </a:spcAft>
              <a:buSzPts val="1300"/>
              <a:buChar char="●"/>
            </a:pPr>
            <a:r>
              <a:rPr lang="en"/>
              <a:t>The </a:t>
            </a:r>
            <a:r>
              <a:rPr lang="en"/>
              <a:t>images are also 15 minutes apart, meaning the shape can vary a lot</a:t>
            </a:r>
            <a:endParaRPr/>
          </a:p>
          <a:p>
            <a:pPr indent="-311150" lvl="0" marL="457200" rtl="0" algn="l">
              <a:spcBef>
                <a:spcPts val="0"/>
              </a:spcBef>
              <a:spcAft>
                <a:spcPts val="0"/>
              </a:spcAft>
              <a:buSzPts val="1300"/>
              <a:buChar char="●"/>
            </a:pPr>
            <a:r>
              <a:rPr lang="en"/>
              <a:t>When using Optical Flow for objects, expect the object to follow a predictable trend</a:t>
            </a:r>
            <a:endParaRPr/>
          </a:p>
          <a:p>
            <a:pPr indent="-298450" lvl="1" marL="914400" rtl="0" algn="l">
              <a:spcBef>
                <a:spcPts val="0"/>
              </a:spcBef>
              <a:spcAft>
                <a:spcPts val="0"/>
              </a:spcAft>
              <a:buSzPts val="1100"/>
              <a:buChar char="○"/>
            </a:pPr>
            <a:r>
              <a:rPr lang="en"/>
              <a:t>i.e. yellow or white lines on the road</a:t>
            </a:r>
            <a:endParaRPr/>
          </a:p>
          <a:p>
            <a:pPr indent="-298450" lvl="1" marL="914400" rtl="0" algn="l">
              <a:spcBef>
                <a:spcPts val="0"/>
              </a:spcBef>
              <a:spcAft>
                <a:spcPts val="0"/>
              </a:spcAft>
              <a:buSzPts val="1100"/>
              <a:buChar char="○"/>
            </a:pPr>
            <a:r>
              <a:rPr lang="en"/>
              <a:t>Seems clouds vary too much for this</a:t>
            </a:r>
            <a:endParaRPr/>
          </a:p>
          <a:p>
            <a:pPr indent="-311150" lvl="0" marL="457200" rtl="0" algn="l">
              <a:spcBef>
                <a:spcPts val="0"/>
              </a:spcBef>
              <a:spcAft>
                <a:spcPts val="0"/>
              </a:spcAft>
              <a:buSzPts val="1300"/>
              <a:buChar char="●"/>
            </a:pPr>
            <a:r>
              <a:rPr lang="en"/>
              <a:t>Slides from a University of Washington graduate course said Optical Flow not used for cloud motion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Issue</a:t>
            </a:r>
            <a:endParaRPr/>
          </a:p>
        </p:txBody>
      </p:sp>
      <p:sp>
        <p:nvSpPr>
          <p:cNvPr id="112" name="Google Shape;112;p17"/>
          <p:cNvSpPr txBox="1"/>
          <p:nvPr>
            <p:ph idx="1" type="body"/>
          </p:nvPr>
        </p:nvSpPr>
        <p:spPr>
          <a:xfrm>
            <a:off x="729450" y="18538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Here is an example using two images 15 minutes apart</a:t>
            </a:r>
            <a:endParaRPr/>
          </a:p>
          <a:p>
            <a:pPr indent="-311150" lvl="0" marL="457200" rtl="0" algn="l">
              <a:spcBef>
                <a:spcPts val="0"/>
              </a:spcBef>
              <a:spcAft>
                <a:spcPts val="0"/>
              </a:spcAft>
              <a:buSzPts val="1300"/>
              <a:buChar char="●"/>
            </a:pPr>
            <a:r>
              <a:rPr lang="en"/>
              <a:t>Suppose that Optical Flow worked</a:t>
            </a:r>
            <a:endParaRPr/>
          </a:p>
          <a:p>
            <a:pPr indent="-311150" lvl="0" marL="457200" rtl="0" algn="l">
              <a:spcBef>
                <a:spcPts val="0"/>
              </a:spcBef>
              <a:spcAft>
                <a:spcPts val="0"/>
              </a:spcAft>
              <a:buSzPts val="1300"/>
              <a:buChar char="●"/>
            </a:pPr>
            <a:r>
              <a:rPr lang="en"/>
              <a:t>What would we want it to look like?</a:t>
            </a:r>
            <a:endParaRPr/>
          </a:p>
          <a:p>
            <a:pPr indent="-311150" lvl="0" marL="457200" rtl="0" algn="l">
              <a:spcBef>
                <a:spcPts val="0"/>
              </a:spcBef>
              <a:spcAft>
                <a:spcPts val="0"/>
              </a:spcAft>
              <a:buSzPts val="1300"/>
              <a:buChar char="●"/>
            </a:pPr>
            <a:r>
              <a:rPr lang="en"/>
              <a:t>Since the images are so far apart in time, it does not look like “movement” but </a:t>
            </a:r>
            <a:r>
              <a:rPr lang="en"/>
              <a:t>rather </a:t>
            </a:r>
            <a:r>
              <a:rPr lang="en"/>
              <a:t>change in shape</a:t>
            </a:r>
            <a:endParaRPr/>
          </a:p>
        </p:txBody>
      </p:sp>
      <p:pic>
        <p:nvPicPr>
          <p:cNvPr id="113" name="Google Shape;113;p17"/>
          <p:cNvPicPr preferRelativeResize="0"/>
          <p:nvPr/>
        </p:nvPicPr>
        <p:blipFill>
          <a:blip r:embed="rId3">
            <a:alphaModFix/>
          </a:blip>
          <a:stretch>
            <a:fillRect/>
          </a:stretch>
        </p:blipFill>
        <p:spPr>
          <a:xfrm>
            <a:off x="1963475" y="3094525"/>
            <a:ext cx="2052850" cy="1762900"/>
          </a:xfrm>
          <a:prstGeom prst="rect">
            <a:avLst/>
          </a:prstGeom>
          <a:noFill/>
          <a:ln>
            <a:noFill/>
          </a:ln>
        </p:spPr>
      </p:pic>
      <p:pic>
        <p:nvPicPr>
          <p:cNvPr id="114" name="Google Shape;114;p17"/>
          <p:cNvPicPr preferRelativeResize="0"/>
          <p:nvPr/>
        </p:nvPicPr>
        <p:blipFill>
          <a:blip r:embed="rId4">
            <a:alphaModFix/>
          </a:blip>
          <a:stretch>
            <a:fillRect/>
          </a:stretch>
        </p:blipFill>
        <p:spPr>
          <a:xfrm>
            <a:off x="4525025" y="3094525"/>
            <a:ext cx="2300375" cy="176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Model #1 </a:t>
            </a:r>
            <a:endParaRPr/>
          </a:p>
        </p:txBody>
      </p:sp>
      <p:sp>
        <p:nvSpPr>
          <p:cNvPr id="120" name="Google Shape;120;p1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Trained on images 15 minutes apart</a:t>
            </a:r>
            <a:endParaRPr/>
          </a:p>
        </p:txBody>
      </p:sp>
      <p:pic>
        <p:nvPicPr>
          <p:cNvPr id="121" name="Google Shape;121;p18"/>
          <p:cNvPicPr preferRelativeResize="0"/>
          <p:nvPr/>
        </p:nvPicPr>
        <p:blipFill>
          <a:blip r:embed="rId3">
            <a:alphaModFix/>
          </a:blip>
          <a:stretch>
            <a:fillRect/>
          </a:stretch>
        </p:blipFill>
        <p:spPr>
          <a:xfrm>
            <a:off x="0" y="3259887"/>
            <a:ext cx="9144003" cy="1526977"/>
          </a:xfrm>
          <a:prstGeom prst="rect">
            <a:avLst/>
          </a:prstGeom>
          <a:noFill/>
          <a:ln>
            <a:noFill/>
          </a:ln>
        </p:spPr>
      </p:pic>
      <p:sp>
        <p:nvSpPr>
          <p:cNvPr id="122" name="Google Shape;122;p18"/>
          <p:cNvSpPr txBox="1"/>
          <p:nvPr/>
        </p:nvSpPr>
        <p:spPr>
          <a:xfrm>
            <a:off x="9052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Input Image</a:t>
            </a:r>
            <a:endParaRPr sz="1300">
              <a:solidFill>
                <a:schemeClr val="accent1"/>
              </a:solidFill>
              <a:latin typeface="Lato"/>
              <a:ea typeface="Lato"/>
              <a:cs typeface="Lato"/>
              <a:sym typeface="Lato"/>
            </a:endParaRPr>
          </a:p>
        </p:txBody>
      </p:sp>
      <p:sp>
        <p:nvSpPr>
          <p:cNvPr id="123" name="Google Shape;123;p18"/>
          <p:cNvSpPr txBox="1"/>
          <p:nvPr/>
        </p:nvSpPr>
        <p:spPr>
          <a:xfrm>
            <a:off x="42237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Prediction</a:t>
            </a:r>
            <a:endParaRPr sz="1300">
              <a:solidFill>
                <a:schemeClr val="accent1"/>
              </a:solidFill>
              <a:latin typeface="Lato"/>
              <a:ea typeface="Lato"/>
              <a:cs typeface="Lato"/>
              <a:sym typeface="Lato"/>
            </a:endParaRPr>
          </a:p>
        </p:txBody>
      </p:sp>
      <p:sp>
        <p:nvSpPr>
          <p:cNvPr id="124" name="Google Shape;124;p18"/>
          <p:cNvSpPr txBox="1"/>
          <p:nvPr/>
        </p:nvSpPr>
        <p:spPr>
          <a:xfrm>
            <a:off x="75422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Expected</a:t>
            </a:r>
            <a:endParaRPr sz="1300">
              <a:solidFill>
                <a:schemeClr val="accent1"/>
              </a:solidFill>
              <a:latin typeface="Lato"/>
              <a:ea typeface="Lato"/>
              <a:cs typeface="Lato"/>
              <a:sym typeface="Lato"/>
            </a:endParaRPr>
          </a:p>
        </p:txBody>
      </p:sp>
      <p:pic>
        <p:nvPicPr>
          <p:cNvPr id="125" name="Google Shape;125;p18"/>
          <p:cNvPicPr preferRelativeResize="0"/>
          <p:nvPr/>
        </p:nvPicPr>
        <p:blipFill>
          <a:blip r:embed="rId4">
            <a:alphaModFix/>
          </a:blip>
          <a:stretch>
            <a:fillRect/>
          </a:stretch>
        </p:blipFill>
        <p:spPr>
          <a:xfrm>
            <a:off x="4340041" y="586750"/>
            <a:ext cx="3942909" cy="2113399"/>
          </a:xfrm>
          <a:prstGeom prst="rect">
            <a:avLst/>
          </a:prstGeom>
          <a:noFill/>
          <a:ln>
            <a:noFill/>
          </a:ln>
        </p:spPr>
      </p:pic>
      <p:sp>
        <p:nvSpPr>
          <p:cNvPr id="126" name="Google Shape;126;p18"/>
          <p:cNvSpPr txBox="1"/>
          <p:nvPr/>
        </p:nvSpPr>
        <p:spPr>
          <a:xfrm>
            <a:off x="5360950" y="2787563"/>
            <a:ext cx="190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(Predicted - Expected)</a:t>
            </a:r>
            <a:r>
              <a:rPr baseline="30000" lang="en" sz="1300">
                <a:solidFill>
                  <a:schemeClr val="accent1"/>
                </a:solidFill>
                <a:latin typeface="Lato"/>
                <a:ea typeface="Lato"/>
                <a:cs typeface="Lato"/>
                <a:sym typeface="Lato"/>
              </a:rPr>
              <a:t>2</a:t>
            </a:r>
            <a:endParaRPr baseline="30000"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10 Predictions into the future</a:t>
            </a:r>
            <a:endParaRPr/>
          </a:p>
        </p:txBody>
      </p:sp>
      <p:pic>
        <p:nvPicPr>
          <p:cNvPr id="132" name="Google Shape;132;p19"/>
          <p:cNvPicPr preferRelativeResize="0"/>
          <p:nvPr/>
        </p:nvPicPr>
        <p:blipFill>
          <a:blip r:embed="rId3">
            <a:alphaModFix/>
          </a:blip>
          <a:stretch>
            <a:fillRect/>
          </a:stretch>
        </p:blipFill>
        <p:spPr>
          <a:xfrm>
            <a:off x="152400" y="175275"/>
            <a:ext cx="8839204" cy="1523554"/>
          </a:xfrm>
          <a:prstGeom prst="rect">
            <a:avLst/>
          </a:prstGeom>
          <a:noFill/>
          <a:ln>
            <a:noFill/>
          </a:ln>
        </p:spPr>
      </p:pic>
      <p:pic>
        <p:nvPicPr>
          <p:cNvPr id="133" name="Google Shape;133;p19"/>
          <p:cNvPicPr preferRelativeResize="0"/>
          <p:nvPr/>
        </p:nvPicPr>
        <p:blipFill>
          <a:blip r:embed="rId4">
            <a:alphaModFix/>
          </a:blip>
          <a:stretch>
            <a:fillRect/>
          </a:stretch>
        </p:blipFill>
        <p:spPr>
          <a:xfrm>
            <a:off x="2352950" y="1851229"/>
            <a:ext cx="4438102" cy="23689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Model 2</a:t>
            </a:r>
            <a:endParaRPr/>
          </a:p>
        </p:txBody>
      </p:sp>
      <p:sp>
        <p:nvSpPr>
          <p:cNvPr id="139" name="Google Shape;139;p20"/>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Trained on images 60 minutes apart</a:t>
            </a:r>
            <a:endParaRPr/>
          </a:p>
        </p:txBody>
      </p:sp>
      <p:pic>
        <p:nvPicPr>
          <p:cNvPr id="140" name="Google Shape;140;p20"/>
          <p:cNvPicPr preferRelativeResize="0"/>
          <p:nvPr/>
        </p:nvPicPr>
        <p:blipFill>
          <a:blip r:embed="rId3">
            <a:alphaModFix/>
          </a:blip>
          <a:stretch>
            <a:fillRect/>
          </a:stretch>
        </p:blipFill>
        <p:spPr>
          <a:xfrm>
            <a:off x="0" y="3166730"/>
            <a:ext cx="9144003" cy="1576090"/>
          </a:xfrm>
          <a:prstGeom prst="rect">
            <a:avLst/>
          </a:prstGeom>
          <a:noFill/>
          <a:ln>
            <a:noFill/>
          </a:ln>
        </p:spPr>
      </p:pic>
      <p:sp>
        <p:nvSpPr>
          <p:cNvPr id="141" name="Google Shape;141;p20"/>
          <p:cNvSpPr txBox="1"/>
          <p:nvPr/>
        </p:nvSpPr>
        <p:spPr>
          <a:xfrm>
            <a:off x="9052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Input Image</a:t>
            </a:r>
            <a:endParaRPr sz="1300">
              <a:solidFill>
                <a:schemeClr val="accent1"/>
              </a:solidFill>
              <a:latin typeface="Lato"/>
              <a:ea typeface="Lato"/>
              <a:cs typeface="Lato"/>
              <a:sym typeface="Lato"/>
            </a:endParaRPr>
          </a:p>
        </p:txBody>
      </p:sp>
      <p:sp>
        <p:nvSpPr>
          <p:cNvPr id="142" name="Google Shape;142;p20"/>
          <p:cNvSpPr txBox="1"/>
          <p:nvPr/>
        </p:nvSpPr>
        <p:spPr>
          <a:xfrm>
            <a:off x="42237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Prediction</a:t>
            </a:r>
            <a:endParaRPr sz="1300">
              <a:solidFill>
                <a:schemeClr val="accent1"/>
              </a:solidFill>
              <a:latin typeface="Lato"/>
              <a:ea typeface="Lato"/>
              <a:cs typeface="Lato"/>
              <a:sym typeface="Lato"/>
            </a:endParaRPr>
          </a:p>
        </p:txBody>
      </p:sp>
      <p:sp>
        <p:nvSpPr>
          <p:cNvPr id="143" name="Google Shape;143;p20"/>
          <p:cNvSpPr txBox="1"/>
          <p:nvPr/>
        </p:nvSpPr>
        <p:spPr>
          <a:xfrm>
            <a:off x="7542250" y="4786875"/>
            <a:ext cx="1086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Expected</a:t>
            </a:r>
            <a:endParaRPr sz="1300">
              <a:solidFill>
                <a:schemeClr val="accent1"/>
              </a:solidFill>
              <a:latin typeface="Lato"/>
              <a:ea typeface="Lato"/>
              <a:cs typeface="Lato"/>
              <a:sym typeface="Lato"/>
            </a:endParaRPr>
          </a:p>
        </p:txBody>
      </p:sp>
      <p:pic>
        <p:nvPicPr>
          <p:cNvPr id="144" name="Google Shape;144;p20"/>
          <p:cNvPicPr preferRelativeResize="0"/>
          <p:nvPr/>
        </p:nvPicPr>
        <p:blipFill>
          <a:blip r:embed="rId4">
            <a:alphaModFix/>
          </a:blip>
          <a:stretch>
            <a:fillRect/>
          </a:stretch>
        </p:blipFill>
        <p:spPr>
          <a:xfrm>
            <a:off x="4484209" y="510425"/>
            <a:ext cx="4030617" cy="2189726"/>
          </a:xfrm>
          <a:prstGeom prst="rect">
            <a:avLst/>
          </a:prstGeom>
          <a:noFill/>
          <a:ln>
            <a:noFill/>
          </a:ln>
        </p:spPr>
      </p:pic>
      <p:sp>
        <p:nvSpPr>
          <p:cNvPr id="145" name="Google Shape;145;p20"/>
          <p:cNvSpPr txBox="1"/>
          <p:nvPr/>
        </p:nvSpPr>
        <p:spPr>
          <a:xfrm>
            <a:off x="5548963" y="2740988"/>
            <a:ext cx="1901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(Predicted - Expected)</a:t>
            </a:r>
            <a:r>
              <a:rPr baseline="30000" lang="en" sz="1300">
                <a:solidFill>
                  <a:schemeClr val="accent1"/>
                </a:solidFill>
                <a:latin typeface="Lato"/>
                <a:ea typeface="Lato"/>
                <a:cs typeface="Lato"/>
                <a:sym typeface="Lato"/>
              </a:rPr>
              <a:t>2</a:t>
            </a:r>
            <a:endParaRPr baseline="30000"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10 Predictions into the future</a:t>
            </a:r>
            <a:endParaRPr/>
          </a:p>
        </p:txBody>
      </p:sp>
      <p:pic>
        <p:nvPicPr>
          <p:cNvPr id="151" name="Google Shape;151;p21"/>
          <p:cNvPicPr preferRelativeResize="0"/>
          <p:nvPr/>
        </p:nvPicPr>
        <p:blipFill>
          <a:blip r:embed="rId3">
            <a:alphaModFix/>
          </a:blip>
          <a:stretch>
            <a:fillRect/>
          </a:stretch>
        </p:blipFill>
        <p:spPr>
          <a:xfrm>
            <a:off x="154050" y="255275"/>
            <a:ext cx="8839204" cy="1489026"/>
          </a:xfrm>
          <a:prstGeom prst="rect">
            <a:avLst/>
          </a:prstGeom>
          <a:noFill/>
          <a:ln>
            <a:noFill/>
          </a:ln>
        </p:spPr>
      </p:pic>
      <p:pic>
        <p:nvPicPr>
          <p:cNvPr id="152" name="Google Shape;152;p21"/>
          <p:cNvPicPr preferRelativeResize="0"/>
          <p:nvPr/>
        </p:nvPicPr>
        <p:blipFill>
          <a:blip r:embed="rId4">
            <a:alphaModFix/>
          </a:blip>
          <a:stretch>
            <a:fillRect/>
          </a:stretch>
        </p:blipFill>
        <p:spPr>
          <a:xfrm>
            <a:off x="2403100" y="2049101"/>
            <a:ext cx="4341099" cy="232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